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6" r:id="rId2"/>
    <p:sldId id="341" r:id="rId3"/>
    <p:sldId id="342" r:id="rId4"/>
    <p:sldId id="316" r:id="rId5"/>
    <p:sldId id="319" r:id="rId6"/>
    <p:sldId id="317" r:id="rId7"/>
    <p:sldId id="320" r:id="rId8"/>
    <p:sldId id="321" r:id="rId9"/>
    <p:sldId id="343" r:id="rId10"/>
    <p:sldId id="372" r:id="rId11"/>
    <p:sldId id="347" r:id="rId12"/>
    <p:sldId id="324" r:id="rId13"/>
    <p:sldId id="370" r:id="rId14"/>
    <p:sldId id="371" r:id="rId15"/>
    <p:sldId id="330" r:id="rId16"/>
    <p:sldId id="368" r:id="rId17"/>
    <p:sldId id="334" r:id="rId18"/>
    <p:sldId id="369" r:id="rId19"/>
    <p:sldId id="349" r:id="rId20"/>
    <p:sldId id="352" r:id="rId21"/>
    <p:sldId id="350" r:id="rId22"/>
    <p:sldId id="351" r:id="rId23"/>
    <p:sldId id="375" r:id="rId24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4"/>
    <a:srgbClr val="F69C0E"/>
    <a:srgbClr val="F4A820"/>
    <a:srgbClr val="E59E1D"/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6" autoAdjust="0"/>
    <p:restoredTop sz="94678"/>
  </p:normalViewPr>
  <p:slideViewPr>
    <p:cSldViewPr>
      <p:cViewPr varScale="1">
        <p:scale>
          <a:sx n="139" d="100"/>
          <a:sy n="139" d="100"/>
        </p:scale>
        <p:origin x="176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Befolkning/Befolkningsprogn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'prognos nordmaling'!$B$1</c:f>
              <c:strCache>
                <c:ptCount val="1"/>
                <c:pt idx="0">
                  <c:v>Nordmaling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nordmaling'!$A$2:$A$65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nordmaling'!$B$2:$B$65</c:f>
              <c:numCache>
                <c:formatCode>0</c:formatCode>
                <c:ptCount val="64"/>
                <c:pt idx="0">
                  <c:v>7732</c:v>
                </c:pt>
                <c:pt idx="1">
                  <c:v>7736</c:v>
                </c:pt>
                <c:pt idx="2">
                  <c:v>7737</c:v>
                </c:pt>
                <c:pt idx="3">
                  <c:v>7809</c:v>
                </c:pt>
                <c:pt idx="4">
                  <c:v>7852</c:v>
                </c:pt>
                <c:pt idx="5">
                  <c:v>7986</c:v>
                </c:pt>
                <c:pt idx="6">
                  <c:v>8124</c:v>
                </c:pt>
                <c:pt idx="7">
                  <c:v>8138</c:v>
                </c:pt>
                <c:pt idx="8">
                  <c:v>8112</c:v>
                </c:pt>
                <c:pt idx="9">
                  <c:v>8001</c:v>
                </c:pt>
                <c:pt idx="10">
                  <c:v>7952</c:v>
                </c:pt>
                <c:pt idx="11">
                  <c:v>7900</c:v>
                </c:pt>
                <c:pt idx="12">
                  <c:v>7918</c:v>
                </c:pt>
                <c:pt idx="13">
                  <c:v>7893</c:v>
                </c:pt>
                <c:pt idx="14">
                  <c:v>7944</c:v>
                </c:pt>
                <c:pt idx="15">
                  <c:v>8107</c:v>
                </c:pt>
                <c:pt idx="16">
                  <c:v>8192</c:v>
                </c:pt>
                <c:pt idx="17">
                  <c:v>8184</c:v>
                </c:pt>
                <c:pt idx="18">
                  <c:v>8193</c:v>
                </c:pt>
                <c:pt idx="19">
                  <c:v>8215</c:v>
                </c:pt>
                <c:pt idx="20">
                  <c:v>8192</c:v>
                </c:pt>
                <c:pt idx="21">
                  <c:v>8104</c:v>
                </c:pt>
                <c:pt idx="22">
                  <c:v>8059</c:v>
                </c:pt>
                <c:pt idx="23">
                  <c:v>7934</c:v>
                </c:pt>
                <c:pt idx="24">
                  <c:v>7873</c:v>
                </c:pt>
                <c:pt idx="25">
                  <c:v>7767</c:v>
                </c:pt>
                <c:pt idx="26">
                  <c:v>7663</c:v>
                </c:pt>
                <c:pt idx="27">
                  <c:v>7660</c:v>
                </c:pt>
                <c:pt idx="28">
                  <c:v>7573</c:v>
                </c:pt>
                <c:pt idx="29">
                  <c:v>7616</c:v>
                </c:pt>
                <c:pt idx="30">
                  <c:v>7511</c:v>
                </c:pt>
                <c:pt idx="31">
                  <c:v>7470</c:v>
                </c:pt>
                <c:pt idx="32">
                  <c:v>7426</c:v>
                </c:pt>
                <c:pt idx="33">
                  <c:v>7390</c:v>
                </c:pt>
                <c:pt idx="34">
                  <c:v>7276</c:v>
                </c:pt>
                <c:pt idx="35">
                  <c:v>7205</c:v>
                </c:pt>
                <c:pt idx="36">
                  <c:v>7098</c:v>
                </c:pt>
                <c:pt idx="37">
                  <c:v>7048</c:v>
                </c:pt>
                <c:pt idx="38">
                  <c:v>7039</c:v>
                </c:pt>
                <c:pt idx="39">
                  <c:v>7006</c:v>
                </c:pt>
                <c:pt idx="40">
                  <c:v>7085</c:v>
                </c:pt>
                <c:pt idx="41">
                  <c:v>7060</c:v>
                </c:pt>
                <c:pt idx="42">
                  <c:v>7132</c:v>
                </c:pt>
                <c:pt idx="43">
                  <c:v>7103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D-4662-B280-0AB8F63CC4E2}"/>
            </c:ext>
          </c:extLst>
        </c:ser>
        <c:ser>
          <c:idx val="1"/>
          <c:order val="1"/>
          <c:tx>
            <c:strRef>
              <c:f>'prognos nordmaling'!$C$1</c:f>
              <c:strCache>
                <c:ptCount val="1"/>
                <c:pt idx="0">
                  <c:v>Prognos Nordmaling</c:v>
                </c:pt>
              </c:strCache>
            </c:strRef>
          </c:tx>
          <c:spPr>
            <a:ln w="28575" cap="rnd">
              <a:solidFill>
                <a:srgbClr val="F69C0E"/>
              </a:solidFill>
              <a:round/>
            </a:ln>
            <a:effectLst/>
          </c:spPr>
          <c:marker>
            <c:symbol val="none"/>
          </c:marker>
          <c:dPt>
            <c:idx val="55"/>
            <c:marker>
              <c:symbol val="none"/>
            </c:marker>
            <c:bubble3D val="0"/>
            <c:spPr>
              <a:ln w="28575" cap="rnd">
                <a:solidFill>
                  <a:srgbClr val="F69C0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B6-DE41-A1B7-7D347C0E775E}"/>
              </c:ext>
            </c:extLst>
          </c:dPt>
          <c:cat>
            <c:numRef>
              <c:f>'prognos nordmaling'!$A$2:$A$65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nordmaling'!$C$2:$C$65</c:f>
              <c:numCache>
                <c:formatCode>General</c:formatCode>
                <c:ptCount val="64"/>
                <c:pt idx="43" formatCode="0">
                  <c:v>7103</c:v>
                </c:pt>
                <c:pt idx="44" formatCode="0">
                  <c:v>7089.2918193879486</c:v>
                </c:pt>
                <c:pt idx="45" formatCode="0">
                  <c:v>7075.610094388413</c:v>
                </c:pt>
                <c:pt idx="46" formatCode="0">
                  <c:v>7061.9547739443287</c:v>
                </c:pt>
                <c:pt idx="47" formatCode="0">
                  <c:v>7048.3258070971706</c:v>
                </c:pt>
                <c:pt idx="48" formatCode="0">
                  <c:v>7034.7231429867579</c:v>
                </c:pt>
                <c:pt idx="49" formatCode="0">
                  <c:v>7021.1467308510628</c:v>
                </c:pt>
                <c:pt idx="50" formatCode="0">
                  <c:v>7007.5965200260289</c:v>
                </c:pt>
                <c:pt idx="51" formatCode="0">
                  <c:v>6994.0724599453733</c:v>
                </c:pt>
                <c:pt idx="52" formatCode="0">
                  <c:v>6980.5745001404039</c:v>
                </c:pt>
                <c:pt idx="53" formatCode="0">
                  <c:v>6967.102590239826</c:v>
                </c:pt>
                <c:pt idx="54" formatCode="0">
                  <c:v>6953.6566799695611</c:v>
                </c:pt>
                <c:pt idx="55" formatCode="0">
                  <c:v>6940.2367191525509</c:v>
                </c:pt>
                <c:pt idx="56" formatCode="0">
                  <c:v>6926.8426577085802</c:v>
                </c:pt>
                <c:pt idx="57" formatCode="0">
                  <c:v>6913.4744456540775</c:v>
                </c:pt>
                <c:pt idx="58" formatCode="0">
                  <c:v>6900.1320331019415</c:v>
                </c:pt>
                <c:pt idx="59" formatCode="0">
                  <c:v>6886.8153702613445</c:v>
                </c:pt>
                <c:pt idx="60" formatCode="0">
                  <c:v>6873.5244074375532</c:v>
                </c:pt>
                <c:pt idx="61" formatCode="0">
                  <c:v>6860.259095031739</c:v>
                </c:pt>
                <c:pt idx="62" formatCode="0">
                  <c:v>6847.0193835407972</c:v>
                </c:pt>
                <c:pt idx="63" formatCode="0">
                  <c:v>6833.8052235571577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0D-4662-B280-0AB8F63C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026984"/>
        <c:axId val="865027640"/>
      </c:lineChart>
      <c:lineChart>
        <c:grouping val="standard"/>
        <c:varyColors val="0"/>
        <c:ser>
          <c:idx val="2"/>
          <c:order val="2"/>
          <c:tx>
            <c:strRef>
              <c:f>'prognos nordmaling'!$D$1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nordmaling'!$A$2:$A$65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nordmaling'!$D$2:$D$65</c:f>
              <c:numCache>
                <c:formatCode>0</c:formatCode>
                <c:ptCount val="64"/>
                <c:pt idx="0">
                  <c:v>234875</c:v>
                </c:pt>
                <c:pt idx="1">
                  <c:v>236397</c:v>
                </c:pt>
                <c:pt idx="2">
                  <c:v>237705</c:v>
                </c:pt>
                <c:pt idx="3">
                  <c:v>239247</c:v>
                </c:pt>
                <c:pt idx="4">
                  <c:v>240601</c:v>
                </c:pt>
                <c:pt idx="5">
                  <c:v>241898</c:v>
                </c:pt>
                <c:pt idx="6">
                  <c:v>243856</c:v>
                </c:pt>
                <c:pt idx="7">
                  <c:v>244789</c:v>
                </c:pt>
                <c:pt idx="8">
                  <c:v>245055</c:v>
                </c:pt>
                <c:pt idx="9">
                  <c:v>245252</c:v>
                </c:pt>
                <c:pt idx="10">
                  <c:v>245181</c:v>
                </c:pt>
                <c:pt idx="11">
                  <c:v>245255</c:v>
                </c:pt>
                <c:pt idx="12">
                  <c:v>245204</c:v>
                </c:pt>
                <c:pt idx="13">
                  <c:v>245703</c:v>
                </c:pt>
                <c:pt idx="14">
                  <c:v>247521</c:v>
                </c:pt>
                <c:pt idx="15">
                  <c:v>250134</c:v>
                </c:pt>
                <c:pt idx="16">
                  <c:v>251968</c:v>
                </c:pt>
                <c:pt idx="17">
                  <c:v>253835</c:v>
                </c:pt>
                <c:pt idx="18">
                  <c:v>255987</c:v>
                </c:pt>
                <c:pt idx="19">
                  <c:v>258171</c:v>
                </c:pt>
                <c:pt idx="20">
                  <c:v>259775</c:v>
                </c:pt>
                <c:pt idx="21">
                  <c:v>260472</c:v>
                </c:pt>
                <c:pt idx="22">
                  <c:v>259895</c:v>
                </c:pt>
                <c:pt idx="23">
                  <c:v>259163</c:v>
                </c:pt>
                <c:pt idx="24">
                  <c:v>257803</c:v>
                </c:pt>
                <c:pt idx="25">
                  <c:v>256710</c:v>
                </c:pt>
                <c:pt idx="26">
                  <c:v>255640</c:v>
                </c:pt>
                <c:pt idx="27">
                  <c:v>254818</c:v>
                </c:pt>
                <c:pt idx="28">
                  <c:v>255230</c:v>
                </c:pt>
                <c:pt idx="29">
                  <c:v>255956</c:v>
                </c:pt>
                <c:pt idx="30">
                  <c:v>256875</c:v>
                </c:pt>
                <c:pt idx="31">
                  <c:v>257652</c:v>
                </c:pt>
                <c:pt idx="32">
                  <c:v>257581</c:v>
                </c:pt>
                <c:pt idx="33">
                  <c:v>257593</c:v>
                </c:pt>
                <c:pt idx="34">
                  <c:v>257812</c:v>
                </c:pt>
                <c:pt idx="35">
                  <c:v>258548</c:v>
                </c:pt>
                <c:pt idx="36">
                  <c:v>259286</c:v>
                </c:pt>
                <c:pt idx="37">
                  <c:v>259667</c:v>
                </c:pt>
                <c:pt idx="38">
                  <c:v>260217</c:v>
                </c:pt>
                <c:pt idx="39">
                  <c:v>261112</c:v>
                </c:pt>
                <c:pt idx="40">
                  <c:v>262362</c:v>
                </c:pt>
                <c:pt idx="41">
                  <c:v>263378</c:v>
                </c:pt>
                <c:pt idx="42">
                  <c:v>265881</c:v>
                </c:pt>
                <c:pt idx="43">
                  <c:v>268465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0D-4662-B280-0AB8F63CC4E2}"/>
            </c:ext>
          </c:extLst>
        </c:ser>
        <c:ser>
          <c:idx val="3"/>
          <c:order val="3"/>
          <c:tx>
            <c:strRef>
              <c:f>'prognos nordmaling'!$E$1</c:f>
              <c:strCache>
                <c:ptCount val="1"/>
                <c:pt idx="0">
                  <c:v>Prognos Västerbotten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'prognos nordmaling'!$A$2:$A$65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nordmaling'!$E$2:$E$65</c:f>
              <c:numCache>
                <c:formatCode>General</c:formatCode>
                <c:ptCount val="64"/>
                <c:pt idx="43" formatCode="0">
                  <c:v>268465</c:v>
                </c:pt>
                <c:pt idx="44" formatCode="0">
                  <c:v>269302.96621011634</c:v>
                </c:pt>
                <c:pt idx="45" formatCode="0">
                  <c:v>270143.54798415833</c:v>
                </c:pt>
                <c:pt idx="46" formatCode="0">
                  <c:v>270986.75348614808</c:v>
                </c:pt>
                <c:pt idx="47" formatCode="0">
                  <c:v>271832.59090559016</c:v>
                </c:pt>
                <c:pt idx="48" formatCode="0">
                  <c:v>272681.06845755136</c:v>
                </c:pt>
                <c:pt idx="49" formatCode="0">
                  <c:v>273532.1943827403</c:v>
                </c:pt>
                <c:pt idx="50" formatCode="0">
                  <c:v>274385.97694758757</c:v>
                </c:pt>
                <c:pt idx="51" formatCode="0">
                  <c:v>275242.42444432579</c:v>
                </c:pt>
                <c:pt idx="52" formatCode="0">
                  <c:v>276101.54519107065</c:v>
                </c:pt>
                <c:pt idx="53" formatCode="0">
                  <c:v>276963.34753190097</c:v>
                </c:pt>
                <c:pt idx="54" formatCode="0">
                  <c:v>277827.83983694058</c:v>
                </c:pt>
                <c:pt idx="55" formatCode="0">
                  <c:v>278695.03050243872</c:v>
                </c:pt>
                <c:pt idx="56" formatCode="0">
                  <c:v>279564.92795085249</c:v>
                </c:pt>
                <c:pt idx="57" formatCode="0">
                  <c:v>280437.54063092783</c:v>
                </c:pt>
                <c:pt idx="58" formatCode="0">
                  <c:v>281312.87701778219</c:v>
                </c:pt>
                <c:pt idx="59" formatCode="0">
                  <c:v>282190.94561298646</c:v>
                </c:pt>
                <c:pt idx="60" formatCode="0">
                  <c:v>283071.75494464778</c:v>
                </c:pt>
                <c:pt idx="61" formatCode="0">
                  <c:v>283955.3135674923</c:v>
                </c:pt>
                <c:pt idx="62" formatCode="0">
                  <c:v>284841.63006294816</c:v>
                </c:pt>
                <c:pt idx="63" formatCode="0">
                  <c:v>285730.71303922881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0D-4662-B280-0AB8F63CC4E2}"/>
            </c:ext>
          </c:extLst>
        </c:ser>
        <c:ser>
          <c:idx val="4"/>
          <c:order val="4"/>
          <c:tx>
            <c:strRef>
              <c:f>'prognos nordmaling'!$F$1</c:f>
              <c:strCache>
                <c:ptCount val="1"/>
                <c:pt idx="0">
                  <c:v>Mindre kommuner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'prognos nordmaling'!$A$2:$A$65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nordmaling'!$F$2:$F$65</c:f>
              <c:numCache>
                <c:formatCode>0</c:formatCode>
                <c:ptCount val="64"/>
                <c:pt idx="0">
                  <c:v>88778</c:v>
                </c:pt>
                <c:pt idx="1">
                  <c:v>88615</c:v>
                </c:pt>
                <c:pt idx="2">
                  <c:v>88500</c:v>
                </c:pt>
                <c:pt idx="3">
                  <c:v>88477</c:v>
                </c:pt>
                <c:pt idx="4">
                  <c:v>88333</c:v>
                </c:pt>
                <c:pt idx="5">
                  <c:v>88321</c:v>
                </c:pt>
                <c:pt idx="6">
                  <c:v>88558</c:v>
                </c:pt>
                <c:pt idx="7">
                  <c:v>88381</c:v>
                </c:pt>
                <c:pt idx="8">
                  <c:v>87957</c:v>
                </c:pt>
                <c:pt idx="9">
                  <c:v>87288.000000000015</c:v>
                </c:pt>
                <c:pt idx="10">
                  <c:v>86660</c:v>
                </c:pt>
                <c:pt idx="11">
                  <c:v>85865</c:v>
                </c:pt>
                <c:pt idx="12">
                  <c:v>85239</c:v>
                </c:pt>
                <c:pt idx="13">
                  <c:v>84796</c:v>
                </c:pt>
                <c:pt idx="14">
                  <c:v>84668</c:v>
                </c:pt>
                <c:pt idx="15">
                  <c:v>85410</c:v>
                </c:pt>
                <c:pt idx="16">
                  <c:v>85452</c:v>
                </c:pt>
                <c:pt idx="17">
                  <c:v>85616.999999999985</c:v>
                </c:pt>
                <c:pt idx="18">
                  <c:v>85341</c:v>
                </c:pt>
                <c:pt idx="19">
                  <c:v>85166</c:v>
                </c:pt>
                <c:pt idx="20">
                  <c:v>84704.000000000015</c:v>
                </c:pt>
                <c:pt idx="21">
                  <c:v>83787</c:v>
                </c:pt>
                <c:pt idx="22">
                  <c:v>82724</c:v>
                </c:pt>
                <c:pt idx="23">
                  <c:v>81890</c:v>
                </c:pt>
                <c:pt idx="24">
                  <c:v>80787</c:v>
                </c:pt>
                <c:pt idx="25">
                  <c:v>79740</c:v>
                </c:pt>
                <c:pt idx="26">
                  <c:v>78652</c:v>
                </c:pt>
                <c:pt idx="27">
                  <c:v>77777</c:v>
                </c:pt>
                <c:pt idx="28">
                  <c:v>76892</c:v>
                </c:pt>
                <c:pt idx="29">
                  <c:v>76267</c:v>
                </c:pt>
                <c:pt idx="30">
                  <c:v>75699</c:v>
                </c:pt>
                <c:pt idx="31">
                  <c:v>74984</c:v>
                </c:pt>
                <c:pt idx="32">
                  <c:v>74380</c:v>
                </c:pt>
                <c:pt idx="33">
                  <c:v>73732</c:v>
                </c:pt>
                <c:pt idx="34">
                  <c:v>73222</c:v>
                </c:pt>
                <c:pt idx="35">
                  <c:v>72703</c:v>
                </c:pt>
                <c:pt idx="36">
                  <c:v>72171.999999999985</c:v>
                </c:pt>
                <c:pt idx="37">
                  <c:v>71622</c:v>
                </c:pt>
                <c:pt idx="38">
                  <c:v>71149</c:v>
                </c:pt>
                <c:pt idx="39">
                  <c:v>70775</c:v>
                </c:pt>
                <c:pt idx="40">
                  <c:v>70725</c:v>
                </c:pt>
                <c:pt idx="41">
                  <c:v>70570</c:v>
                </c:pt>
                <c:pt idx="42">
                  <c:v>70722.999999999985</c:v>
                </c:pt>
                <c:pt idx="43">
                  <c:v>70662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0D-4662-B280-0AB8F63CC4E2}"/>
            </c:ext>
          </c:extLst>
        </c:ser>
        <c:ser>
          <c:idx val="5"/>
          <c:order val="5"/>
          <c:tx>
            <c:strRef>
              <c:f>'prognos nordmaling'!$G$1</c:f>
              <c:strCache>
                <c:ptCount val="1"/>
                <c:pt idx="0">
                  <c:v>Prognos mindre kommuner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'prognos nordmaling'!$A$2:$A$65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nordmaling'!$G$2:$G$65</c:f>
              <c:numCache>
                <c:formatCode>General</c:formatCode>
                <c:ptCount val="64"/>
                <c:pt idx="43" formatCode="0">
                  <c:v>70662</c:v>
                </c:pt>
                <c:pt idx="44" formatCode="0">
                  <c:v>70288.811722741899</c:v>
                </c:pt>
                <c:pt idx="45" formatCode="0">
                  <c:v>69917.594370313032</c:v>
                </c:pt>
                <c:pt idx="46" formatCode="0">
                  <c:v>69548.337533638609</c:v>
                </c:pt>
                <c:pt idx="47" formatCode="0">
                  <c:v>69181.03085861748</c:v>
                </c:pt>
                <c:pt idx="48" formatCode="0">
                  <c:v>68815.664045831727</c:v>
                </c:pt>
                <c:pt idx="49" formatCode="0">
                  <c:v>68452.226850257925</c:v>
                </c:pt>
                <c:pt idx="50" formatCode="0">
                  <c:v>68090.709080979839</c:v>
                </c:pt>
                <c:pt idx="51" formatCode="0">
                  <c:v>67731.100600902661</c:v>
                </c:pt>
                <c:pt idx="52" formatCode="0">
                  <c:v>67373.391326468787</c:v>
                </c:pt>
                <c:pt idx="53" formatCode="0">
                  <c:v>67017.571227375069</c:v>
                </c:pt>
                <c:pt idx="54" formatCode="0">
                  <c:v>66663.630326291517</c:v>
                </c:pt>
                <c:pt idx="55" formatCode="0">
                  <c:v>66311.558698581575</c:v>
                </c:pt>
                <c:pt idx="56" formatCode="0">
                  <c:v>65961.346472023841</c:v>
                </c:pt>
                <c:pt idx="57" formatCode="0">
                  <c:v>65612.983826535186</c:v>
                </c:pt>
                <c:pt idx="58" formatCode="0">
                  <c:v>65266.460993895467</c:v>
                </c:pt>
                <c:pt idx="59" formatCode="0">
                  <c:v>64921.768257473566</c:v>
                </c:pt>
                <c:pt idx="60" formatCode="0">
                  <c:v>64578.895951954946</c:v>
                </c:pt>
                <c:pt idx="61" formatCode="0">
                  <c:v>64237.834463070685</c:v>
                </c:pt>
                <c:pt idx="62" formatCode="0">
                  <c:v>63898.574227327794</c:v>
                </c:pt>
                <c:pt idx="63" formatCode="0">
                  <c:v>63561.105731741118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0D-4662-B280-0AB8F63C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232632"/>
        <c:axId val="520237224"/>
      </c:lineChart>
      <c:catAx>
        <c:axId val="86502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027640"/>
        <c:crosses val="autoZero"/>
        <c:auto val="1"/>
        <c:lblAlgn val="ctr"/>
        <c:lblOffset val="100"/>
        <c:noMultiLvlLbl val="0"/>
      </c:catAx>
      <c:valAx>
        <c:axId val="86502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026984"/>
        <c:crosses val="autoZero"/>
        <c:crossBetween val="between"/>
      </c:valAx>
      <c:valAx>
        <c:axId val="52023722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0232632"/>
        <c:crosses val="max"/>
        <c:crossBetween val="between"/>
      </c:valAx>
      <c:catAx>
        <c:axId val="520232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0237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Nordmaling!$B$25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Nordmaling!$A$26:$A$41</c:f>
              <c:strCache>
                <c:ptCount val="15"/>
                <c:pt idx="0">
                  <c:v>Q vård och omsorg; sociala tjänster</c:v>
                </c:pt>
                <c:pt idx="1">
                  <c:v>B+C tillverkning och utvinning</c:v>
                </c:pt>
                <c:pt idx="2">
                  <c:v>P utbildning </c:v>
                </c:pt>
                <c:pt idx="3">
                  <c:v>G handel</c:v>
                </c:pt>
                <c:pt idx="4">
                  <c:v>F byggverksamhet</c:v>
                </c:pt>
                <c:pt idx="5">
                  <c:v>A jordbruk, skogsbruk och fiske</c:v>
                </c:pt>
                <c:pt idx="6">
                  <c:v>H transport och magasinering</c:v>
                </c:pt>
                <c:pt idx="7">
                  <c:v>M+N företagstjänster</c:v>
                </c:pt>
                <c:pt idx="8">
                  <c:v>R+S+T+U kulturella och personliga tjänster m.m.</c:v>
                </c:pt>
                <c:pt idx="9">
                  <c:v>O offentlig förvaltning och försvar</c:v>
                </c:pt>
                <c:pt idx="10">
                  <c:v>I hotell- och restaurangverksamhet</c:v>
                </c:pt>
                <c:pt idx="11">
                  <c:v>L fastighetsverksamhet</c:v>
                </c:pt>
                <c:pt idx="12">
                  <c:v>D+E energiförsörjning; miljöverksamhet</c:v>
                </c:pt>
                <c:pt idx="13">
                  <c:v>K finans- och försäkringsverksamhet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Nordmaling!$B$26:$B$41</c:f>
              <c:numCache>
                <c:formatCode>0</c:formatCode>
                <c:ptCount val="15"/>
                <c:pt idx="0">
                  <c:v>472</c:v>
                </c:pt>
                <c:pt idx="1">
                  <c:v>94</c:v>
                </c:pt>
                <c:pt idx="2">
                  <c:v>200</c:v>
                </c:pt>
                <c:pt idx="3">
                  <c:v>116</c:v>
                </c:pt>
                <c:pt idx="4">
                  <c:v>5</c:v>
                </c:pt>
                <c:pt idx="5">
                  <c:v>40</c:v>
                </c:pt>
                <c:pt idx="6">
                  <c:v>20</c:v>
                </c:pt>
                <c:pt idx="7">
                  <c:v>38</c:v>
                </c:pt>
                <c:pt idx="8">
                  <c:v>42</c:v>
                </c:pt>
                <c:pt idx="9">
                  <c:v>35</c:v>
                </c:pt>
                <c:pt idx="10">
                  <c:v>30</c:v>
                </c:pt>
                <c:pt idx="11">
                  <c:v>5</c:v>
                </c:pt>
                <c:pt idx="12">
                  <c:v>2</c:v>
                </c:pt>
                <c:pt idx="13">
                  <c:v>7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4-F347-9323-2AD51A777DB9}"/>
            </c:ext>
          </c:extLst>
        </c:ser>
        <c:ser>
          <c:idx val="1"/>
          <c:order val="1"/>
          <c:tx>
            <c:strRef>
              <c:f>Nordmaling!$C$25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Nordmaling!$A$26:$A$41</c:f>
              <c:strCache>
                <c:ptCount val="15"/>
                <c:pt idx="0">
                  <c:v>Q vård och omsorg; sociala tjänster</c:v>
                </c:pt>
                <c:pt idx="1">
                  <c:v>B+C tillverkning och utvinning</c:v>
                </c:pt>
                <c:pt idx="2">
                  <c:v>P utbildning </c:v>
                </c:pt>
                <c:pt idx="3">
                  <c:v>G handel</c:v>
                </c:pt>
                <c:pt idx="4">
                  <c:v>F byggverksamhet</c:v>
                </c:pt>
                <c:pt idx="5">
                  <c:v>A jordbruk, skogsbruk och fiske</c:v>
                </c:pt>
                <c:pt idx="6">
                  <c:v>H transport och magasinering</c:v>
                </c:pt>
                <c:pt idx="7">
                  <c:v>M+N företagstjänster</c:v>
                </c:pt>
                <c:pt idx="8">
                  <c:v>R+S+T+U kulturella och personliga tjänster m.m.</c:v>
                </c:pt>
                <c:pt idx="9">
                  <c:v>O offentlig förvaltning och försvar</c:v>
                </c:pt>
                <c:pt idx="10">
                  <c:v>I hotell- och restaurangverksamhet</c:v>
                </c:pt>
                <c:pt idx="11">
                  <c:v>L fastighetsverksamhet</c:v>
                </c:pt>
                <c:pt idx="12">
                  <c:v>D+E energiförsörjning; miljöverksamhet</c:v>
                </c:pt>
                <c:pt idx="13">
                  <c:v>K finans- och försäkringsverksamhet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Nordmaling!$C$26:$C$41</c:f>
              <c:numCache>
                <c:formatCode>0</c:formatCode>
                <c:ptCount val="15"/>
                <c:pt idx="0">
                  <c:v>74</c:v>
                </c:pt>
                <c:pt idx="1">
                  <c:v>444</c:v>
                </c:pt>
                <c:pt idx="2">
                  <c:v>46</c:v>
                </c:pt>
                <c:pt idx="3">
                  <c:v>103</c:v>
                </c:pt>
                <c:pt idx="4">
                  <c:v>204</c:v>
                </c:pt>
                <c:pt idx="5">
                  <c:v>154</c:v>
                </c:pt>
                <c:pt idx="6">
                  <c:v>88</c:v>
                </c:pt>
                <c:pt idx="7">
                  <c:v>41</c:v>
                </c:pt>
                <c:pt idx="8">
                  <c:v>32</c:v>
                </c:pt>
                <c:pt idx="9">
                  <c:v>21</c:v>
                </c:pt>
                <c:pt idx="10">
                  <c:v>9</c:v>
                </c:pt>
                <c:pt idx="11">
                  <c:v>10</c:v>
                </c:pt>
                <c:pt idx="12">
                  <c:v>9</c:v>
                </c:pt>
                <c:pt idx="13">
                  <c:v>1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4-F347-9323-2AD51A777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9542832"/>
        <c:axId val="929544472"/>
      </c:barChart>
      <c:catAx>
        <c:axId val="92954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9544472"/>
        <c:crosses val="autoZero"/>
        <c:auto val="1"/>
        <c:lblAlgn val="ctr"/>
        <c:lblOffset val="100"/>
        <c:noMultiLvlLbl val="0"/>
      </c:catAx>
      <c:valAx>
        <c:axId val="92954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954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Nordmaling!$E$44</c:f>
              <c:strCache>
                <c:ptCount val="1"/>
                <c:pt idx="0">
                  <c:v>Andel 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Nordmaling!$A$45:$A$60</c:f>
              <c:strCache>
                <c:ptCount val="15"/>
                <c:pt idx="0">
                  <c:v>K finans- och försäkringsverksamhet</c:v>
                </c:pt>
                <c:pt idx="1">
                  <c:v>Q vård och omsorg; sociala tjänster</c:v>
                </c:pt>
                <c:pt idx="2">
                  <c:v>P utbildning 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R+S+T+U kulturella och personliga tjänster m.m.</c:v>
                </c:pt>
                <c:pt idx="6">
                  <c:v>G handel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D+E energiförsörjning; miljöverksamhet</c:v>
                </c:pt>
                <c:pt idx="13">
                  <c:v>B+C tillverkning och utvinning</c:v>
                </c:pt>
                <c:pt idx="14">
                  <c:v>F byggverksamhet</c:v>
                </c:pt>
              </c:strCache>
            </c:strRef>
          </c:cat>
          <c:val>
            <c:numRef>
              <c:f>Nordmaling!$E$45:$E$60</c:f>
              <c:numCache>
                <c:formatCode>0%</c:formatCode>
                <c:ptCount val="15"/>
                <c:pt idx="0">
                  <c:v>0.875</c:v>
                </c:pt>
                <c:pt idx="1">
                  <c:v>0.86446886446886451</c:v>
                </c:pt>
                <c:pt idx="2">
                  <c:v>0.81300813008130079</c:v>
                </c:pt>
                <c:pt idx="3">
                  <c:v>0.76923076923076927</c:v>
                </c:pt>
                <c:pt idx="4">
                  <c:v>0.625</c:v>
                </c:pt>
                <c:pt idx="5">
                  <c:v>0.56756756756756754</c:v>
                </c:pt>
                <c:pt idx="6">
                  <c:v>0.52968036529680362</c:v>
                </c:pt>
                <c:pt idx="7">
                  <c:v>0.48101265822784811</c:v>
                </c:pt>
                <c:pt idx="8">
                  <c:v>0.33333333333333331</c:v>
                </c:pt>
                <c:pt idx="9">
                  <c:v>0.25</c:v>
                </c:pt>
                <c:pt idx="10">
                  <c:v>0.20618556701030927</c:v>
                </c:pt>
                <c:pt idx="11">
                  <c:v>0.18518518518518517</c:v>
                </c:pt>
                <c:pt idx="12">
                  <c:v>0.18181818181818182</c:v>
                </c:pt>
                <c:pt idx="13">
                  <c:v>0.17472118959107807</c:v>
                </c:pt>
                <c:pt idx="14">
                  <c:v>2.3923444976076555E-2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7-C340-87F4-C72F2A2C295D}"/>
            </c:ext>
          </c:extLst>
        </c:ser>
        <c:ser>
          <c:idx val="1"/>
          <c:order val="1"/>
          <c:tx>
            <c:strRef>
              <c:f>Nordmaling!$F$44</c:f>
              <c:strCache>
                <c:ptCount val="1"/>
                <c:pt idx="0">
                  <c:v>Andel män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Nordmaling!$A$45:$A$60</c:f>
              <c:strCache>
                <c:ptCount val="15"/>
                <c:pt idx="0">
                  <c:v>K finans- och försäkringsverksamhet</c:v>
                </c:pt>
                <c:pt idx="1">
                  <c:v>Q vård och omsorg; sociala tjänster</c:v>
                </c:pt>
                <c:pt idx="2">
                  <c:v>P utbildning 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R+S+T+U kulturella och personliga tjänster m.m.</c:v>
                </c:pt>
                <c:pt idx="6">
                  <c:v>G handel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D+E energiförsörjning; miljöverksamhet</c:v>
                </c:pt>
                <c:pt idx="13">
                  <c:v>B+C tillverkning och utvinning</c:v>
                </c:pt>
                <c:pt idx="14">
                  <c:v>F byggverksamhet</c:v>
                </c:pt>
              </c:strCache>
            </c:strRef>
          </c:cat>
          <c:val>
            <c:numRef>
              <c:f>Nordmaling!$F$45:$F$60</c:f>
              <c:numCache>
                <c:formatCode>0%</c:formatCode>
                <c:ptCount val="15"/>
                <c:pt idx="0">
                  <c:v>0.125</c:v>
                </c:pt>
                <c:pt idx="1">
                  <c:v>0.13553113553113552</c:v>
                </c:pt>
                <c:pt idx="2">
                  <c:v>0.18699186991869918</c:v>
                </c:pt>
                <c:pt idx="3">
                  <c:v>0.23076923076923078</c:v>
                </c:pt>
                <c:pt idx="4">
                  <c:v>0.375</c:v>
                </c:pt>
                <c:pt idx="5">
                  <c:v>0.43243243243243246</c:v>
                </c:pt>
                <c:pt idx="6">
                  <c:v>0.47031963470319632</c:v>
                </c:pt>
                <c:pt idx="7">
                  <c:v>0.51898734177215189</c:v>
                </c:pt>
                <c:pt idx="8">
                  <c:v>0.66666666666666663</c:v>
                </c:pt>
                <c:pt idx="9">
                  <c:v>0.75</c:v>
                </c:pt>
                <c:pt idx="10">
                  <c:v>0.79381443298969068</c:v>
                </c:pt>
                <c:pt idx="11">
                  <c:v>0.81481481481481477</c:v>
                </c:pt>
                <c:pt idx="12">
                  <c:v>0.81818181818181823</c:v>
                </c:pt>
                <c:pt idx="13">
                  <c:v>0.82527881040892193</c:v>
                </c:pt>
                <c:pt idx="14">
                  <c:v>0.97607655502392343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7-C340-87F4-C72F2A2C2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5856104"/>
        <c:axId val="955853808"/>
      </c:barChart>
      <c:catAx>
        <c:axId val="95585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5853808"/>
        <c:crosses val="autoZero"/>
        <c:auto val="1"/>
        <c:lblAlgn val="ctr"/>
        <c:lblOffset val="100"/>
        <c:noMultiLvlLbl val="0"/>
      </c:catAx>
      <c:valAx>
        <c:axId val="95585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585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Nordmaling!$B$64</c:f>
              <c:strCache>
                <c:ptCount val="1"/>
                <c:pt idx="0">
                  <c:v>Andel kvinnor kommunen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Nordmaling!$A$65:$A$80</c:f>
              <c:strCache>
                <c:ptCount val="15"/>
                <c:pt idx="0">
                  <c:v>K finans- och försäkringsverksamhet</c:v>
                </c:pt>
                <c:pt idx="1">
                  <c:v>Q vård och omsorg; sociala tjänster</c:v>
                </c:pt>
                <c:pt idx="2">
                  <c:v>P utbildning 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R+S+T+U kulturella och personliga tjänster m.m.</c:v>
                </c:pt>
                <c:pt idx="6">
                  <c:v>G handel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D+E energiförsörjning; miljöverksamhet</c:v>
                </c:pt>
                <c:pt idx="13">
                  <c:v>B+C tillverkning och utvinning</c:v>
                </c:pt>
                <c:pt idx="14">
                  <c:v>F byggverksamhet</c:v>
                </c:pt>
              </c:strCache>
            </c:strRef>
          </c:cat>
          <c:val>
            <c:numRef>
              <c:f>Nordmaling!$B$65:$B$80</c:f>
              <c:numCache>
                <c:formatCode>0%</c:formatCode>
                <c:ptCount val="15"/>
                <c:pt idx="0">
                  <c:v>0.875</c:v>
                </c:pt>
                <c:pt idx="1">
                  <c:v>0.86446886446886451</c:v>
                </c:pt>
                <c:pt idx="2">
                  <c:v>0.81300813008130079</c:v>
                </c:pt>
                <c:pt idx="3">
                  <c:v>0.76923076923076927</c:v>
                </c:pt>
                <c:pt idx="4">
                  <c:v>0.625</c:v>
                </c:pt>
                <c:pt idx="5">
                  <c:v>0.56756756756756754</c:v>
                </c:pt>
                <c:pt idx="6">
                  <c:v>0.52968036529680362</c:v>
                </c:pt>
                <c:pt idx="7">
                  <c:v>0.48101265822784811</c:v>
                </c:pt>
                <c:pt idx="8">
                  <c:v>0.33333333333333331</c:v>
                </c:pt>
                <c:pt idx="9">
                  <c:v>0.25</c:v>
                </c:pt>
                <c:pt idx="10">
                  <c:v>0.20618556701030927</c:v>
                </c:pt>
                <c:pt idx="11">
                  <c:v>0.18518518518518517</c:v>
                </c:pt>
                <c:pt idx="12">
                  <c:v>0.18181818181818182</c:v>
                </c:pt>
                <c:pt idx="13">
                  <c:v>0.17472118959107807</c:v>
                </c:pt>
                <c:pt idx="14">
                  <c:v>2.3923444976076555E-2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5-6545-9DE6-1FD05DA30E9B}"/>
            </c:ext>
          </c:extLst>
        </c:ser>
        <c:ser>
          <c:idx val="1"/>
          <c:order val="1"/>
          <c:tx>
            <c:strRef>
              <c:f>Nordmaling!$C$64</c:f>
              <c:strCache>
                <c:ptCount val="1"/>
                <c:pt idx="0">
                  <c:v>Andel män kommunen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Nordmaling!$A$65:$A$80</c:f>
              <c:strCache>
                <c:ptCount val="15"/>
                <c:pt idx="0">
                  <c:v>K finans- och försäkringsverksamhet</c:v>
                </c:pt>
                <c:pt idx="1">
                  <c:v>Q vård och omsorg; sociala tjänster</c:v>
                </c:pt>
                <c:pt idx="2">
                  <c:v>P utbildning 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R+S+T+U kulturella och personliga tjänster m.m.</c:v>
                </c:pt>
                <c:pt idx="6">
                  <c:v>G handel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D+E energiförsörjning; miljöverksamhet</c:v>
                </c:pt>
                <c:pt idx="13">
                  <c:v>B+C tillverkning och utvinning</c:v>
                </c:pt>
                <c:pt idx="14">
                  <c:v>F byggverksamhet</c:v>
                </c:pt>
              </c:strCache>
            </c:strRef>
          </c:cat>
          <c:val>
            <c:numRef>
              <c:f>Nordmaling!$C$65:$C$80</c:f>
              <c:numCache>
                <c:formatCode>0%</c:formatCode>
                <c:ptCount val="15"/>
                <c:pt idx="0">
                  <c:v>0.125</c:v>
                </c:pt>
                <c:pt idx="1">
                  <c:v>0.13553113553113552</c:v>
                </c:pt>
                <c:pt idx="2">
                  <c:v>0.18699186991869918</c:v>
                </c:pt>
                <c:pt idx="3">
                  <c:v>0.23076923076923078</c:v>
                </c:pt>
                <c:pt idx="4">
                  <c:v>0.375</c:v>
                </c:pt>
                <c:pt idx="5">
                  <c:v>0.43243243243243246</c:v>
                </c:pt>
                <c:pt idx="6">
                  <c:v>0.47031963470319632</c:v>
                </c:pt>
                <c:pt idx="7">
                  <c:v>0.51898734177215189</c:v>
                </c:pt>
                <c:pt idx="8">
                  <c:v>0.66666666666666663</c:v>
                </c:pt>
                <c:pt idx="9">
                  <c:v>0.75</c:v>
                </c:pt>
                <c:pt idx="10">
                  <c:v>0.79381443298969068</c:v>
                </c:pt>
                <c:pt idx="11">
                  <c:v>0.81481481481481477</c:v>
                </c:pt>
                <c:pt idx="12">
                  <c:v>0.81818181818181823</c:v>
                </c:pt>
                <c:pt idx="13">
                  <c:v>0.82527881040892193</c:v>
                </c:pt>
                <c:pt idx="14">
                  <c:v>0.97607655502392343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95-6545-9DE6-1FD05DA30E9B}"/>
            </c:ext>
          </c:extLst>
        </c:ser>
        <c:ser>
          <c:idx val="2"/>
          <c:order val="2"/>
          <c:tx>
            <c:strRef>
              <c:f>Nordmaling!$D$64</c:f>
              <c:strCache>
                <c:ptCount val="1"/>
                <c:pt idx="0">
                  <c:v>Andel kvinnor länet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Nordmaling!$A$65:$A$80</c:f>
              <c:strCache>
                <c:ptCount val="15"/>
                <c:pt idx="0">
                  <c:v>K finans- och försäkringsverksamhet</c:v>
                </c:pt>
                <c:pt idx="1">
                  <c:v>Q vård och omsorg; sociala tjänster</c:v>
                </c:pt>
                <c:pt idx="2">
                  <c:v>P utbildning 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R+S+T+U kulturella och personliga tjänster m.m.</c:v>
                </c:pt>
                <c:pt idx="6">
                  <c:v>G handel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D+E energiförsörjning; miljöverksamhet</c:v>
                </c:pt>
                <c:pt idx="13">
                  <c:v>B+C tillverkning och utvinning</c:v>
                </c:pt>
                <c:pt idx="14">
                  <c:v>F byggverksamhet</c:v>
                </c:pt>
              </c:strCache>
            </c:strRef>
          </c:cat>
          <c:val>
            <c:numRef>
              <c:f>Nordmaling!$D$65:$D$80</c:f>
              <c:numCache>
                <c:formatCode>0%</c:formatCode>
                <c:ptCount val="15"/>
                <c:pt idx="0">
                  <c:v>0.49284253578732107</c:v>
                </c:pt>
                <c:pt idx="1">
                  <c:v>0.76566222845129639</c:v>
                </c:pt>
                <c:pt idx="2">
                  <c:v>0.69575693464974142</c:v>
                </c:pt>
                <c:pt idx="3">
                  <c:v>0.55012919896640822</c:v>
                </c:pt>
                <c:pt idx="4">
                  <c:v>0.59197012138188609</c:v>
                </c:pt>
                <c:pt idx="5">
                  <c:v>0.57277992277992273</c:v>
                </c:pt>
                <c:pt idx="6">
                  <c:v>0.45709377684079017</c:v>
                </c:pt>
                <c:pt idx="7">
                  <c:v>0.39974538510502866</c:v>
                </c:pt>
                <c:pt idx="8">
                  <c:v>0.37035150280183393</c:v>
                </c:pt>
                <c:pt idx="9">
                  <c:v>0.2327485380116959</c:v>
                </c:pt>
                <c:pt idx="10">
                  <c:v>0.22561665535188957</c:v>
                </c:pt>
                <c:pt idx="11">
                  <c:v>0.17841409691629956</c:v>
                </c:pt>
                <c:pt idx="12">
                  <c:v>0.28827818283791362</c:v>
                </c:pt>
                <c:pt idx="13">
                  <c:v>0.18535453943008615</c:v>
                </c:pt>
                <c:pt idx="14">
                  <c:v>7.9313496496394839E-2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95-6545-9DE6-1FD05DA30E9B}"/>
            </c:ext>
          </c:extLst>
        </c:ser>
        <c:ser>
          <c:idx val="3"/>
          <c:order val="3"/>
          <c:tx>
            <c:strRef>
              <c:f>Nordmaling!$E$64</c:f>
              <c:strCache>
                <c:ptCount val="1"/>
                <c:pt idx="0">
                  <c:v>Andel män länet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Nordmaling!$A$65:$A$80</c:f>
              <c:strCache>
                <c:ptCount val="15"/>
                <c:pt idx="0">
                  <c:v>K finans- och försäkringsverksamhet</c:v>
                </c:pt>
                <c:pt idx="1">
                  <c:v>Q vård och omsorg; sociala tjänster</c:v>
                </c:pt>
                <c:pt idx="2">
                  <c:v>P utbildning </c:v>
                </c:pt>
                <c:pt idx="3">
                  <c:v>I hotell- och restaurangverksamhet</c:v>
                </c:pt>
                <c:pt idx="4">
                  <c:v>O offentlig förvaltning och försvar</c:v>
                </c:pt>
                <c:pt idx="5">
                  <c:v>R+S+T+U kulturella och personliga tjänster m.m.</c:v>
                </c:pt>
                <c:pt idx="6">
                  <c:v>G handel</c:v>
                </c:pt>
                <c:pt idx="7">
                  <c:v>M+N företagstjänster</c:v>
                </c:pt>
                <c:pt idx="8">
                  <c:v>L fastighetsverksamhet</c:v>
                </c:pt>
                <c:pt idx="9">
                  <c:v>J information och kommunikation</c:v>
                </c:pt>
                <c:pt idx="10">
                  <c:v>A jordbruk, skogsbruk och fiske</c:v>
                </c:pt>
                <c:pt idx="11">
                  <c:v>H transport och magasinering</c:v>
                </c:pt>
                <c:pt idx="12">
                  <c:v>D+E energiförsörjning; miljöverksamhet</c:v>
                </c:pt>
                <c:pt idx="13">
                  <c:v>B+C tillverkning och utvinning</c:v>
                </c:pt>
                <c:pt idx="14">
                  <c:v>F byggverksamhet</c:v>
                </c:pt>
              </c:strCache>
            </c:strRef>
          </c:cat>
          <c:val>
            <c:numRef>
              <c:f>Nordmaling!$E$65:$E$80</c:f>
              <c:numCache>
                <c:formatCode>0%</c:formatCode>
                <c:ptCount val="15"/>
                <c:pt idx="0">
                  <c:v>0.50715746421267893</c:v>
                </c:pt>
                <c:pt idx="1">
                  <c:v>0.23433777154870358</c:v>
                </c:pt>
                <c:pt idx="2">
                  <c:v>0.30424306535025858</c:v>
                </c:pt>
                <c:pt idx="3">
                  <c:v>0.44987080103359173</c:v>
                </c:pt>
                <c:pt idx="4">
                  <c:v>0.40802987861811391</c:v>
                </c:pt>
                <c:pt idx="5">
                  <c:v>0.42722007722007721</c:v>
                </c:pt>
                <c:pt idx="6">
                  <c:v>0.54290622315920978</c:v>
                </c:pt>
                <c:pt idx="7">
                  <c:v>0.60025461489497134</c:v>
                </c:pt>
                <c:pt idx="8">
                  <c:v>0.62964849719816607</c:v>
                </c:pt>
                <c:pt idx="9">
                  <c:v>0.76725146198830407</c:v>
                </c:pt>
                <c:pt idx="10">
                  <c:v>0.77438334464811043</c:v>
                </c:pt>
                <c:pt idx="11">
                  <c:v>0.82158590308370039</c:v>
                </c:pt>
                <c:pt idx="12">
                  <c:v>0.71172181716208638</c:v>
                </c:pt>
                <c:pt idx="13">
                  <c:v>0.81464546056991383</c:v>
                </c:pt>
                <c:pt idx="14">
                  <c:v>0.92068650350360515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95-6545-9DE6-1FD05DA3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7594192"/>
        <c:axId val="857592552"/>
      </c:barChart>
      <c:catAx>
        <c:axId val="8575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7592552"/>
        <c:crosses val="autoZero"/>
        <c:auto val="1"/>
        <c:lblAlgn val="ctr"/>
        <c:lblOffset val="100"/>
        <c:noMultiLvlLbl val="0"/>
      </c:catAx>
      <c:valAx>
        <c:axId val="85759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75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2019-02-26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Behöriga till gymnasiet: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grundskolan år t och som var folkbokförda i regionen vid utgången av år t och hade behörighet till gymnasiet (fr.o.m. 2011 behörighet till minst ett nationellt program, se mer information nedan). Nämnaren består av personer som slutade grundskolan år t och som var folkbokförda i regionen vid utgången av år t.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en elev ska vara behörig till ett nationellt yrkesprogram krävs godkänt i ämnena svenska/svenska som andra språk, engelska och matematik samt ytterligare betyg i fem ämnen, det vill säga totalt åtta.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Behöriga till högskolan:</a:t>
            </a:r>
          </a:p>
          <a:p>
            <a:endParaRPr lang="sv-SE" dirty="0"/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gymnasiet år t och som var folkbokförda i regionen vid utgången av år t och hade behörighet till högskolan. Nämnaren består av personer som slutade gymnasiet år t och som var folkbokförda i regionen vid utgången av år t. Fr.o.m. 2010 avser folkbokföring och vistelsetid utgången av år t-1. År 2014 var det första året då studenter tog examen enligt den nya läroplanen GY 2011.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Lägg till behörgihet2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898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~100 % innebär</a:t>
            </a:r>
            <a:r>
              <a:rPr lang="sv-SE" sz="1200" baseline="0" dirty="0"/>
              <a:t> att det är 1-4 ej behöriga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12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Ansökningar till högskola per kommun finns ej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36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92215"/>
            <a:ext cx="7886700" cy="459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90988"/>
            <a:ext cx="6858000" cy="459002"/>
          </a:xfrm>
          <a:solidFill>
            <a:srgbClr val="62269E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44738"/>
            <a:ext cx="6858000" cy="459000"/>
          </a:xfrm>
          <a:solidFill>
            <a:srgbClr val="77777A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398488"/>
            <a:ext cx="6858000" cy="459002"/>
          </a:xfrm>
          <a:solidFill>
            <a:srgbClr val="CB2B9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66800"/>
            <a:ext cx="6858000" cy="459000"/>
          </a:xfrm>
          <a:solidFill>
            <a:srgbClr val="64CBC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212658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2269E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 </a:t>
            </a:r>
          </a:p>
        </p:txBody>
      </p:sp>
    </p:spTree>
    <p:extLst>
      <p:ext uri="{BB962C8B-B14F-4D97-AF65-F5344CB8AC3E}">
        <p14:creationId xmlns:p14="http://schemas.microsoft.com/office/powerpoint/2010/main" val="313684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bl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64CBC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9219"/>
            <a:ext cx="5133294" cy="26551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5066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li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1500">
                <a:latin typeface="+mj-lt"/>
              </a:defRPr>
            </a:lvl1pPr>
            <a:lvl2pPr marL="257175" indent="0">
              <a:buNone/>
              <a:defRPr sz="1200">
                <a:latin typeface="+mj-lt"/>
              </a:defRPr>
            </a:lvl2pPr>
            <a:lvl3pPr marL="514350" indent="0">
              <a:buNone/>
              <a:defRPr sz="1200">
                <a:latin typeface="+mj-lt"/>
              </a:defRPr>
            </a:lvl3pPr>
            <a:lvl4pPr marL="771525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46200"/>
            <a:ext cx="7886700" cy="288698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459000"/>
          </a:xfrm>
          <a:solidFill>
            <a:srgbClr val="7030A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45467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77777A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74810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gr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7777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/>
            </a:lvl1pPr>
            <a:lvl5pPr marL="10287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1054"/>
            <a:ext cx="5132785" cy="27384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9014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CB2B9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44945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rosa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CB2B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356375"/>
            <a:ext cx="5133295" cy="27265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95877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4CBC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07589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nummer">
            <a:extLst>
              <a:ext uri="{FF2B5EF4-FFF2-40B4-BE49-F238E27FC236}">
                <a16:creationId xmlns:a16="http://schemas.microsoft.com/office/drawing/2014/main" id="{C8AB1F27-77EF-0E40-AD90-95A56DC981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FC9-85E4-F344-A705-63C6D66670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38804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C72C727-D0BA-3F4D-A1E4-13701CF4D928}"/>
              </a:ext>
            </a:extLst>
          </p:cNvPr>
          <p:cNvSpPr txBox="1">
            <a:spLocks/>
          </p:cNvSpPr>
          <p:nvPr/>
        </p:nvSpPr>
        <p:spPr>
          <a:xfrm>
            <a:off x="719930" y="1491630"/>
            <a:ext cx="7704139" cy="1331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0A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6000" dirty="0">
                <a:solidFill>
                  <a:schemeClr val="bg1"/>
                </a:solidFill>
              </a:rPr>
              <a:t>Nordmaling</a:t>
            </a:r>
          </a:p>
        </p:txBody>
      </p:sp>
    </p:spTree>
    <p:extLst>
      <p:ext uri="{BB962C8B-B14F-4D97-AF65-F5344CB8AC3E}">
        <p14:creationId xmlns:p14="http://schemas.microsoft.com/office/powerpoint/2010/main" val="27007725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29BEE-E32E-4B79-82A4-7302C3B0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699" cy="609367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anställda per yrkesområde i Nordmaling samt Nordmalings andel av yrkesområdet i länet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05ABBFD-6A65-FE48-9987-977FF6599AE5}"/>
              </a:ext>
            </a:extLst>
          </p:cNvPr>
          <p:cNvSpPr txBox="1"/>
          <p:nvPr/>
        </p:nvSpPr>
        <p:spPr>
          <a:xfrm>
            <a:off x="595311" y="4451003"/>
            <a:ext cx="422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Flest antal förvärvsarbetande finns i Nordmaling inom yrkesområdet service-, omsorg- och försäljningsyrken.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FF5CD2E-27EF-EE4D-8BC9-4513F9445929}"/>
              </a:ext>
            </a:extLst>
          </p:cNvPr>
          <p:cNvSpPr txBox="1"/>
          <p:nvPr/>
        </p:nvSpPr>
        <p:spPr>
          <a:xfrm>
            <a:off x="4916076" y="4238586"/>
            <a:ext cx="422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andel av de förvärvsarbetande i Nordmaling relativt länet finns framförallt inom maskinell tillverkning och transport m.m., lantbruk, skogsbruk, trädgård och fiske samt yrken inom byggverksamhet och tillverkning.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A155BA-AAD3-DE40-9202-2952F662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914"/>
            <a:ext cx="4994938" cy="303048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0A3E79C-BD4E-C64F-9F1D-180DA8E89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38" y="1214963"/>
            <a:ext cx="4066616" cy="27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9BF30-4684-451D-9C35-29869590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06"/>
            <a:ext cx="7886699" cy="619539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De största yrkesgrupperna i Nordmaling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B12DAFA0-1C87-5C40-BD0D-C50965E7FC4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1" y="1079947"/>
          <a:ext cx="5132788" cy="276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sv-SE" sz="1400" dirty="0"/>
                        <a:t>Yrkesgrupp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Nordmaling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(länet)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Undersköterskor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160 (5667)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3 % (11 %)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97 % (89 %)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sz="1100" dirty="0"/>
                        <a:t>Processoperatörer, trä- och pappersindustri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140 (891)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87 % (89%)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13 % (11 %)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Grundskollärare , fritidspedagoger och</a:t>
                      </a:r>
                      <a:r>
                        <a:rPr lang="sv-SE" sz="1100" baseline="0" dirty="0"/>
                        <a:t> förskollärare</a:t>
                      </a:r>
                      <a:endParaRPr lang="sv-SE" sz="1100" dirty="0"/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120 (5573)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18 % (20 %)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82 % (82 %)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Vårdbiträden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114 (3258)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13 % (25 %)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87 % (87 %)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Butikspersonal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106 (6508)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29 % (39 %)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71 % (61 %)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0EC76BAF-C5FB-EE4D-8454-EDCA775A254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896654" y="1389782"/>
            <a:ext cx="2618695" cy="19020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Bland de 5 största yrkesgrupperna domineras 4 av kvinnor. Andelen kvinnor är något större i Nordmaling relativt andelen kvinnor i länet inom 2 av yrkesgrupperna. För de övriga 2 områdena är andelen kvinnor i yrkesgrupperna i paritet med andelen kvinnor i länet. </a:t>
            </a:r>
          </a:p>
          <a:p>
            <a:endParaRPr lang="sv-SE" sz="1100" dirty="0"/>
          </a:p>
          <a:p>
            <a:r>
              <a:rPr lang="sv-SE" sz="1100" dirty="0"/>
              <a:t>Den yrkesgrupp som domineras av män har en andel som motsvarar könsfördelningen i länet. </a:t>
            </a:r>
          </a:p>
        </p:txBody>
      </p:sp>
    </p:spTree>
    <p:extLst>
      <p:ext uri="{BB962C8B-B14F-4D97-AF65-F5344CB8AC3E}">
        <p14:creationId xmlns:p14="http://schemas.microsoft.com/office/powerpoint/2010/main" val="189451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7B7AD-B410-4A0E-B130-195BD864D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Kompetensförsörjning</a:t>
            </a:r>
          </a:p>
        </p:txBody>
      </p:sp>
    </p:spTree>
    <p:extLst>
      <p:ext uri="{BB962C8B-B14F-4D97-AF65-F5344CB8AC3E}">
        <p14:creationId xmlns:p14="http://schemas.microsoft.com/office/powerpoint/2010/main" val="331044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C1855-8182-D94C-891B-9DE7A8ED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06"/>
            <a:ext cx="7886699" cy="619539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förvärvsarbetande i Nordmaling 2017 och antal pensionsavgångar bland dessa fram till 2037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DC0C9A-47DC-3347-85DF-2B231DC67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151479"/>
            <a:ext cx="5903843" cy="35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A1F462-85BE-40BB-A8D7-2363915E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18"/>
            <a:ext cx="6220445" cy="572528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5 största yrkena 2017 och pensionsavgångar i yrkena </a:t>
            </a:r>
            <a:br>
              <a:rPr lang="sv-SE" sz="2000" dirty="0"/>
            </a:br>
            <a:r>
              <a:rPr lang="sv-SE" sz="2000" dirty="0"/>
              <a:t>fram till 2037 i Nordmaling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18C27B-3AFD-AA44-A042-644D4C03A838}"/>
              </a:ext>
            </a:extLst>
          </p:cNvPr>
          <p:cNvSpPr txBox="1"/>
          <p:nvPr/>
        </p:nvSpPr>
        <p:spPr>
          <a:xfrm>
            <a:off x="1046977" y="1073962"/>
            <a:ext cx="342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män i Nordmaling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EDFD532-6849-B242-8ECF-CCAF55C9F9B1}"/>
              </a:ext>
            </a:extLst>
          </p:cNvPr>
          <p:cNvSpPr txBox="1"/>
          <p:nvPr/>
        </p:nvSpPr>
        <p:spPr>
          <a:xfrm>
            <a:off x="5265221" y="970088"/>
            <a:ext cx="3423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kvinnor i Nordmaling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40E0A29-C93F-C94B-B67B-0DDC2FDFB509}"/>
              </a:ext>
            </a:extLst>
          </p:cNvPr>
          <p:cNvSpPr txBox="1"/>
          <p:nvPr/>
        </p:nvSpPr>
        <p:spPr>
          <a:xfrm>
            <a:off x="1344881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lantbruks- och trädgårdsyrken där 84 % av antalet förvärvsarbetande lämnar.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940BA0-36F8-4549-85FF-FC8B7986CAF3}"/>
              </a:ext>
            </a:extLst>
          </p:cNvPr>
          <p:cNvSpPr txBox="1"/>
          <p:nvPr/>
        </p:nvSpPr>
        <p:spPr>
          <a:xfrm>
            <a:off x="5196227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kontorsassistenter och sekreterare där 64 % av antalet förvärvsarbetande lämnar.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050D853-3B40-274E-8B7A-A91517B4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6" y="1410767"/>
            <a:ext cx="4238625" cy="27051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5E823EF-8482-9443-B1E9-C156A881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428" y="1473485"/>
            <a:ext cx="4131572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AFFE5-F6CB-429E-8A4D-BB18AEF19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Pendlingsmönster</a:t>
            </a:r>
          </a:p>
        </p:txBody>
      </p:sp>
    </p:spTree>
    <p:extLst>
      <p:ext uri="{BB962C8B-B14F-4D97-AF65-F5344CB8AC3E}">
        <p14:creationId xmlns:p14="http://schemas.microsoft.com/office/powerpoint/2010/main" val="269697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A4AD5-14CA-47EA-AAB4-DC4CE035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Riktad in- och utpendling i Nordmaling 2017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EC53D724-F903-1145-B7F1-1EC845706308}"/>
              </a:ext>
            </a:extLst>
          </p:cNvPr>
          <p:cNvSpPr txBox="1">
            <a:spLocks/>
          </p:cNvSpPr>
          <p:nvPr/>
        </p:nvSpPr>
        <p:spPr>
          <a:xfrm>
            <a:off x="5896654" y="1725266"/>
            <a:ext cx="2618695" cy="13574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År 2017 var det 291 inpendlande män respektive 192 inpendlande kvinnor till Nordmaling</a:t>
            </a:r>
          </a:p>
          <a:p>
            <a:endParaRPr lang="sv-SE" sz="1100" dirty="0"/>
          </a:p>
          <a:p>
            <a:r>
              <a:rPr lang="sv-SE" sz="1100" dirty="0"/>
              <a:t>Samma år var det 805 män och 558 kvinnor som pendlade ut från Nordmaling</a:t>
            </a:r>
          </a:p>
          <a:p>
            <a:endParaRPr lang="sv-SE" sz="900" dirty="0"/>
          </a:p>
          <a:p>
            <a:endParaRPr lang="sv-SE" sz="9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DA73E55-D95F-4C43-81B1-51854D67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06" y="1413520"/>
            <a:ext cx="4290745" cy="25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1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5DDE5-615A-46D8-A394-71BDB842F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Utbildningsmönster</a:t>
            </a:r>
          </a:p>
        </p:txBody>
      </p:sp>
    </p:spTree>
    <p:extLst>
      <p:ext uri="{BB962C8B-B14F-4D97-AF65-F5344CB8AC3E}">
        <p14:creationId xmlns:p14="http://schemas.microsoft.com/office/powerpoint/2010/main" val="120030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Utbildningsnivå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49" y="732845"/>
          <a:ext cx="7897195" cy="315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sv-SE" sz="1400" dirty="0"/>
                        <a:t>Utbildningsnivå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Andel av befolkning med 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Motsv. andel i 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Motsv. andel i riket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Förgymnasial utbildning &lt;</a:t>
                      </a:r>
                      <a:r>
                        <a:rPr lang="sv-SE" sz="900" baseline="0" dirty="0"/>
                        <a:t> 9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160 (63 %)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95 (37 %)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Förgymnasial utbildning,</a:t>
                      </a:r>
                      <a:r>
                        <a:rPr lang="sv-SE" sz="900" baseline="0" dirty="0"/>
                        <a:t> 9 (10)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470 (58 %)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345 (42 %)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högst 2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827 (54 %)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707(46 %)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680 (57 %)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508 (43 %)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  <a:r>
                        <a:rPr lang="sv-SE" sz="900" baseline="0" dirty="0"/>
                        <a:t>, mindre än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230 (46 %)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271 (54 %)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utbildning,</a:t>
                      </a:r>
                      <a:r>
                        <a:rPr lang="sv-SE" sz="900" baseline="0" dirty="0"/>
                        <a:t> 3 år eller mer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181 (31 %)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405 (69 %)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Forskarutbildning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 (42 %)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14 (58 %)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1 %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r>
                        <a:rPr lang="sv-SE" sz="900" dirty="0"/>
                        <a:t>Uppgift saknas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70 (69 %)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31 (31 %)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/>
          </p:cNvSpPr>
          <p:nvPr/>
        </p:nvSpPr>
        <p:spPr>
          <a:xfrm>
            <a:off x="628649" y="3743410"/>
            <a:ext cx="5255559" cy="14000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Statistiken visar att 21 % av befolkningen (16-74 år) i Nordmaling har en förgymnasial utbildning vilket är en högre andel än i Västerbottens län och riket. </a:t>
            </a:r>
          </a:p>
          <a:p>
            <a:r>
              <a:rPr lang="sv-SE" sz="1100" dirty="0"/>
              <a:t>55 % har en gymnasial utbildning vilket är högre än i länet (46%) och riket (43%).</a:t>
            </a:r>
          </a:p>
          <a:p>
            <a:r>
              <a:rPr lang="sv-SE" sz="1100" dirty="0"/>
              <a:t>22 % har en eftergymnasial utbildning. Motsvarande andelar i länet och riket är högre (36 % respektive 35 %). 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0"/>
          </p:nvPr>
        </p:nvSpPr>
        <p:spPr>
          <a:xfrm>
            <a:off x="5884207" y="3883131"/>
            <a:ext cx="2631141" cy="988727"/>
          </a:xfrm>
        </p:spPr>
        <p:txBody>
          <a:bodyPr>
            <a:normAutofit/>
          </a:bodyPr>
          <a:lstStyle/>
          <a:p>
            <a:r>
              <a:rPr lang="sv-SE" sz="1200" dirty="0"/>
              <a:t>Statistiken visar utbildningsnivå för befolkningen 16-74 år i Nordmaling och är inhämtad från SCB:s statistikdatabas.</a:t>
            </a:r>
          </a:p>
        </p:txBody>
      </p:sp>
    </p:spTree>
    <p:extLst>
      <p:ext uri="{BB962C8B-B14F-4D97-AF65-F5344CB8AC3E}">
        <p14:creationId xmlns:p14="http://schemas.microsoft.com/office/powerpoint/2010/main" val="404790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gymnasium och högskola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34964" y="1331168"/>
          <a:ext cx="4273952" cy="158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326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män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Andel kvinnor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 till högskola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Nordmaling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---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94,1 %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baseline="0" dirty="0"/>
                        <a:t>82,3 %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86,7 %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91,2 %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169218" y="4160102"/>
            <a:ext cx="2427118" cy="875337"/>
          </a:xfrm>
        </p:spPr>
        <p:txBody>
          <a:bodyPr/>
          <a:lstStyle/>
          <a:p>
            <a:r>
              <a:rPr lang="sv-SE" sz="1200" dirty="0"/>
              <a:t>Statistiken visar andel behöriga till gymnasium och högskola år 2016 uppdelat på kön och har inhämtats från SCB:s statistikdatabas.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5169218" y="1097061"/>
            <a:ext cx="3411855" cy="26988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125" dirty="0"/>
          </a:p>
          <a:p>
            <a:r>
              <a:rPr lang="sv-SE" sz="1125" dirty="0"/>
              <a:t>Statistik rörande behörighet till gymnasium avses andel elever i årskurs 9 med behörighet att söka yrkesprogram. I Nordmaling är andelen kvinnor behöriga till gymnasium lägre än andelarna i länet och riket. </a:t>
            </a:r>
          </a:p>
          <a:p>
            <a:endParaRPr lang="sv-SE" sz="1125" dirty="0"/>
          </a:p>
          <a:p>
            <a:r>
              <a:rPr lang="sv-SE" sz="1200" dirty="0"/>
              <a:t>I statistiken från Skolverket definieras ~100 som att mest 4 elever saknar behörighet till gymnasiets yrkesprogram.</a:t>
            </a:r>
            <a:br>
              <a:rPr lang="sv-SE" sz="1200" dirty="0"/>
            </a:br>
            <a:endParaRPr lang="sv-SE" sz="1200" dirty="0"/>
          </a:p>
          <a:p>
            <a:r>
              <a:rPr lang="sv-SE" sz="1125" dirty="0"/>
              <a:t>I Skolverkets databas saknas information om andel behöriga till högskola från gymnasium i Nordmaling.</a:t>
            </a:r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366376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Befolkning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Arbetsmarknad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Kompetensförsörjning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Pendlingsmönster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A5851A-D24C-4909-89D9-F914D30DFF84}"/>
              </a:ext>
            </a:extLst>
          </p:cNvPr>
          <p:cNvSpPr txBox="1">
            <a:spLocks/>
          </p:cNvSpPr>
          <p:nvPr/>
        </p:nvSpPr>
        <p:spPr>
          <a:xfrm>
            <a:off x="628650" y="3535111"/>
            <a:ext cx="6858000" cy="459002"/>
          </a:xfrm>
          <a:prstGeom prst="rect">
            <a:avLst/>
          </a:prstGeom>
          <a:solidFill>
            <a:srgbClr val="62269E"/>
          </a:solidFill>
        </p:spPr>
        <p:txBody>
          <a:bodyPr vert="horz" wrap="square" lIns="68580" tIns="34290" rIns="68580" bIns="3429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Utbildning</a:t>
            </a:r>
          </a:p>
        </p:txBody>
      </p:sp>
    </p:spTree>
    <p:extLst>
      <p:ext uri="{BB962C8B-B14F-4D97-AF65-F5344CB8AC3E}">
        <p14:creationId xmlns:p14="http://schemas.microsoft.com/office/powerpoint/2010/main" val="180968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till gymnasiet – läsår 2017/18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220071" y="3517103"/>
            <a:ext cx="2215532" cy="676128"/>
          </a:xfrm>
        </p:spPr>
        <p:txBody>
          <a:bodyPr>
            <a:normAutofit/>
          </a:bodyPr>
          <a:lstStyle/>
          <a:p>
            <a:r>
              <a:rPr lang="sv-SE" sz="1200" dirty="0"/>
              <a:t>Statistiken är inhämtad från Skolverkets statistikdatabas Siris. </a:t>
            </a:r>
          </a:p>
        </p:txBody>
      </p:sp>
      <p:graphicFrame>
        <p:nvGraphicFramePr>
          <p:cNvPr id="7" name="Platshållare för innehåll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78732850"/>
              </p:ext>
            </p:extLst>
          </p:nvPr>
        </p:nvGraphicFramePr>
        <p:xfrm>
          <a:off x="613946" y="964598"/>
          <a:ext cx="6821657" cy="221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8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8309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Antal elever åk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</a:t>
                      </a:r>
                      <a:r>
                        <a:rPr lang="sv-SE" sz="1100" baseline="0" dirty="0"/>
                        <a:t> elever behöriga till yrkesprogram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estetiskt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 till ekonomi-, humanistiska och samhälls-vetenskaps-program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naturvetenskapligt och tekniskt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Andel elever ej behöriga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20">
                <a:tc>
                  <a:txBody>
                    <a:bodyPr/>
                    <a:lstStyle/>
                    <a:p>
                      <a:r>
                        <a:rPr lang="sv-SE" sz="1100" dirty="0"/>
                        <a:t>Nordmaling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--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84,9 %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83,4 %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83,2 %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14,3 %</a:t>
                      </a:r>
                    </a:p>
                    <a:p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110 583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83,</a:t>
                      </a:r>
                      <a:r>
                        <a:rPr lang="sv-SE" sz="1100" baseline="0" dirty="0"/>
                        <a:t>5 %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81,9 %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15,6 %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6193" y="3517103"/>
            <a:ext cx="3792157" cy="4948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Nordmaling visar en högre andel behöriga avseende alla inriktningar på gymnasiet relativt länet och riket. </a:t>
            </a:r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383153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åk 9 – läsår 2017/18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1979" y="985257"/>
          <a:ext cx="7923320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3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r>
                        <a:rPr lang="sv-SE" sz="900" dirty="0"/>
                        <a:t>Förgymnasial</a:t>
                      </a:r>
                      <a:r>
                        <a:rPr lang="sv-SE" sz="900" baseline="0" dirty="0"/>
                        <a:t> eller gymnasial utbildning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Anden behörighet yrkes-program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Anden behörighet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Nordmaling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62,7 %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76,2 %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37,3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244,6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1098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70,0 %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81,7 %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1577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59,0 %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87,7 %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94,0 %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245,7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9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45 386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43,1 %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65,8 %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78,1 %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204,5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59 881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56,9 %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87,2 %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93,5 %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/>
                        <a:t>253,7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179817" y="2975636"/>
            <a:ext cx="2365482" cy="1000478"/>
          </a:xfrm>
        </p:spPr>
        <p:txBody>
          <a:bodyPr/>
          <a:lstStyle/>
          <a:p>
            <a:r>
              <a:rPr lang="sv-SE" sz="1200" dirty="0"/>
              <a:t>Statistiken har inhämtats </a:t>
            </a:r>
            <a:r>
              <a:rPr lang="sv-SE" sz="1200"/>
              <a:t>från Skolverkets </a:t>
            </a:r>
            <a:r>
              <a:rPr lang="sv-SE" sz="1200" dirty="0"/>
              <a:t>statistikdatabas Siris. 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1979" y="2975636"/>
            <a:ext cx="3323850" cy="216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Statistiken är uppdelad på föräldrarnas högsta utbildningsnivå.  Andelen elever med föräldrar som högst har eftergymnasial utbildning är något fler i Nordmaling än i länet och i riket. Andelen elever som uppnått kunskapskrav respektive behörighet till yrkesprogram är generellt högre i Nordmaling relativt jämförelseområdena. </a:t>
            </a:r>
          </a:p>
          <a:p>
            <a:r>
              <a:rPr lang="sv-SE" sz="1100" dirty="0"/>
              <a:t>Det genomsnittliga meritvärdet är högre i Nordmaling för elever vars föräldrar som högst har förgymnasial eller gymnasial utbildning men något lägre i gruppen elever där föräldrarna har en eftergymnasial utbildning. Framförallt finns skillnaden i jämförelse mellan Nordmaling och riket. </a:t>
            </a:r>
          </a:p>
        </p:txBody>
      </p:sp>
    </p:spTree>
    <p:extLst>
      <p:ext uri="{BB962C8B-B14F-4D97-AF65-F5344CB8AC3E}">
        <p14:creationId xmlns:p14="http://schemas.microsoft.com/office/powerpoint/2010/main" val="257567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gymnasium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7320" y="901998"/>
          <a:ext cx="5421123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2015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2016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2017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Nordmaling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478218" y="3263264"/>
            <a:ext cx="2037131" cy="1258234"/>
          </a:xfrm>
        </p:spPr>
        <p:txBody>
          <a:bodyPr/>
          <a:lstStyle/>
          <a:p>
            <a:r>
              <a:rPr lang="sv-SE" sz="1200" dirty="0"/>
              <a:t>Statistiken visar genomsnittligt betygspoäng 2014-2016 i yrkesprogram och högskoleförberedande program och har inhämtats från Skolverkets statistikdatabas Siris.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20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09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Befolkning</a:t>
            </a:r>
          </a:p>
        </p:txBody>
      </p:sp>
    </p:spTree>
    <p:extLst>
      <p:ext uri="{BB962C8B-B14F-4D97-AF65-F5344CB8AC3E}">
        <p14:creationId xmlns:p14="http://schemas.microsoft.com/office/powerpoint/2010/main" val="123481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half" idx="10"/>
          </p:nvPr>
        </p:nvSpPr>
        <p:spPr>
          <a:xfrm>
            <a:off x="6127081" y="2571751"/>
            <a:ext cx="2705714" cy="2083418"/>
          </a:xfrm>
        </p:spPr>
        <p:txBody>
          <a:bodyPr>
            <a:normAutofit/>
          </a:bodyPr>
          <a:lstStyle/>
          <a:p>
            <a:endParaRPr lang="sv-SE" sz="1125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/>
          </p:nvPr>
        </p:nvGraphicFramePr>
        <p:xfrm>
          <a:off x="628650" y="945060"/>
          <a:ext cx="4263394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618">
                  <a:extLst>
                    <a:ext uri="{9D8B030D-6E8A-4147-A177-3AD203B41FA5}">
                      <a16:colId xmlns:a16="http://schemas.microsoft.com/office/drawing/2014/main" val="2769935946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762256151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5601989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</a:rPr>
                        <a:t>Kommun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Antal 2017</a:t>
                      </a:r>
                      <a:endParaRPr lang="sv-SE" sz="900" dirty="0">
                        <a:solidFill>
                          <a:schemeClr val="bg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2015-2016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2016-2017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2007-2017 (%)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924439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Bjurholm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2 451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228418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Dorotea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2 646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-73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72509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Lycksele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12 257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727987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Malå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3 133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7473391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Nordmaling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7 103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72179023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Norsjö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4 086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-51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-7 %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0463015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Robertsfors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6 784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29674477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Skellefteå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72 723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235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457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3520957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Sorsele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-10 %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5651632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Storuman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5 902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-44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-8 %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845755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Umeå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125 080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2 115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2 188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62513815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Vilhelmina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4764707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Vindeln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5 412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98844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Vännäs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8 776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+5 %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1314276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Åsele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2 809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-66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712209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268 465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2 503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2 584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3999807"/>
                  </a:ext>
                </a:extLst>
              </a:tr>
            </a:tbl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B9D91683-D20E-4E67-9E6F-FE872673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699" cy="459000"/>
          </a:xfrm>
          <a:solidFill>
            <a:srgbClr val="62269E"/>
          </a:solidFill>
        </p:spPr>
        <p:txBody>
          <a:bodyPr/>
          <a:lstStyle/>
          <a:p>
            <a:pPr algn="l"/>
            <a:r>
              <a:rPr lang="sv-SE" sz="2400" dirty="0"/>
              <a:t>Befolkningen</a:t>
            </a:r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7761234B-13DC-8A42-B047-4BD41B769344}"/>
              </a:ext>
            </a:extLst>
          </p:cNvPr>
          <p:cNvSpPr txBox="1">
            <a:spLocks/>
          </p:cNvSpPr>
          <p:nvPr/>
        </p:nvSpPr>
        <p:spPr>
          <a:xfrm>
            <a:off x="5866014" y="945060"/>
            <a:ext cx="2649335" cy="489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Visar folkmängden i dagbefolkningen, inhämtats från SCB.</a:t>
            </a: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2302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92D73D6-9333-4FC6-BA43-9F6F4C77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8352928" cy="576064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Befolkningsprognos Nordmalings kommun, mindre kommuner och Västerbotten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864E5B4-2330-4415-9C19-844538DFEB8B}"/>
              </a:ext>
            </a:extLst>
          </p:cNvPr>
          <p:cNvSpPr txBox="1">
            <a:spLocks/>
          </p:cNvSpPr>
          <p:nvPr/>
        </p:nvSpPr>
        <p:spPr>
          <a:xfrm>
            <a:off x="7185992" y="843558"/>
            <a:ext cx="1838108" cy="4176464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>
                <a:solidFill>
                  <a:schemeClr val="bg1"/>
                </a:solidFill>
              </a:rPr>
              <a:t>Antalet invånare i Nordmalings kommun har minskat i genomsnitt med 0,2  % varje år. År 2017 hade de 7 103 invånare och om befolkningsutvecklingen fortsätter i samma takt som tidigare kommer de år 2037 ha 6 834 invånare, en minskning med 269 personer. </a:t>
            </a:r>
          </a:p>
          <a:p>
            <a:r>
              <a:rPr lang="sv-SE" sz="900" dirty="0">
                <a:solidFill>
                  <a:schemeClr val="bg1"/>
                </a:solidFill>
              </a:rPr>
              <a:t>Befolkningstillväxten I Västerbottens län har varit stabilt positiv och ökar i genomsnitt med 0,3 % per år. Fortsätter denna utveckling kommer Västerbotten år 2037 att ha 285 731 invånare. En ökning med 17 266 personer sedan 2017. </a:t>
            </a:r>
          </a:p>
          <a:p>
            <a:r>
              <a:rPr lang="sv-SE" sz="900" dirty="0">
                <a:solidFill>
                  <a:schemeClr val="bg1"/>
                </a:solidFill>
              </a:rPr>
              <a:t>De mindre kommunerna minskar i genomsnitt med 0,5 % varje år. I jämförelse minskar således Nordmalings kommuns invånare i långsammare takt än de små kommunerna i länet sammanlagda utveckling. </a:t>
            </a:r>
          </a:p>
          <a:p>
            <a:r>
              <a:rPr lang="sv-SE" sz="900" dirty="0">
                <a:solidFill>
                  <a:schemeClr val="bg1"/>
                </a:solidFill>
              </a:rPr>
              <a:t>I diagrammet visas befolkningsutvecklingen för Nordmaling kommun på primäraxeln (den vänstra) medan Västerbottens län och de mindre kommunernas sammanlagda utveckling visas på sekundäraxeln (den högra).</a:t>
            </a:r>
          </a:p>
          <a:p>
            <a:r>
              <a:rPr lang="sv-SE" sz="900" dirty="0">
                <a:solidFill>
                  <a:schemeClr val="bg1"/>
                </a:solidFill>
              </a:rPr>
              <a:t> </a:t>
            </a: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C435483-4397-42E5-9EC3-FAC4C2F62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946997"/>
              </p:ext>
            </p:extLst>
          </p:nvPr>
        </p:nvGraphicFramePr>
        <p:xfrm>
          <a:off x="628650" y="925881"/>
          <a:ext cx="6374579" cy="394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26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35969-0CC4-4CD6-A22A-0752F3E09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Arbetsmarknaden</a:t>
            </a:r>
          </a:p>
        </p:txBody>
      </p:sp>
    </p:spTree>
    <p:extLst>
      <p:ext uri="{BB962C8B-B14F-4D97-AF65-F5344CB8AC3E}">
        <p14:creationId xmlns:p14="http://schemas.microsoft.com/office/powerpoint/2010/main" val="256084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922B1-977F-4D7B-A7BE-7F517B8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Antal förvärvsarbetande efter bransch i Nordmalings kommun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EC1C9B-5384-4744-AE94-1B4EF636B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85097"/>
              </p:ext>
            </p:extLst>
          </p:nvPr>
        </p:nvGraphicFramePr>
        <p:xfrm>
          <a:off x="1063869" y="1063870"/>
          <a:ext cx="6189785" cy="362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91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5B6D3-6567-4813-8DC8-E5C7EB80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Könsfördelning per bransch i Nordmalings kommun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0FF70A-68BA-443D-B16D-8FA7F1C3F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85953"/>
              </p:ext>
            </p:extLst>
          </p:nvPr>
        </p:nvGraphicFramePr>
        <p:xfrm>
          <a:off x="844061" y="1011115"/>
          <a:ext cx="6497516" cy="37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96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56B83-F237-429A-A413-DC03CF43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000" dirty="0"/>
              <a:t>Könsfördelning per bransch i Nordmalings kommun och Västerbottens län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199570-6AEE-44A7-B503-5E918A8DE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146543"/>
              </p:ext>
            </p:extLst>
          </p:nvPr>
        </p:nvGraphicFramePr>
        <p:xfrm>
          <a:off x="817685" y="1222131"/>
          <a:ext cx="6427177" cy="34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244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39</TotalTime>
  <Words>1794</Words>
  <Application>Microsoft Macintosh PowerPoint</Application>
  <PresentationFormat>Bildspel på skärmen (16:9)</PresentationFormat>
  <Paragraphs>367</Paragraphs>
  <Slides>23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Arial</vt:lpstr>
      <vt:lpstr>Athelas Regular</vt:lpstr>
      <vt:lpstr>Calibri</vt:lpstr>
      <vt:lpstr>Helvetica Light</vt:lpstr>
      <vt:lpstr>Helvetica Neue</vt:lpstr>
      <vt:lpstr>Helvetica Neue Medium</vt:lpstr>
      <vt:lpstr>Office-tema</vt:lpstr>
      <vt:lpstr>PowerPoint-presentation</vt:lpstr>
      <vt:lpstr>PowerPoint-presentation</vt:lpstr>
      <vt:lpstr>Befolkning</vt:lpstr>
      <vt:lpstr>Befolkningen</vt:lpstr>
      <vt:lpstr>Befolkningsprognos Nordmalings kommun, mindre kommuner och Västerbotten</vt:lpstr>
      <vt:lpstr>Arbetsmarknaden</vt:lpstr>
      <vt:lpstr>Antal förvärvsarbetande efter bransch i Nordmalings kommun </vt:lpstr>
      <vt:lpstr>Könsfördelning per bransch i Nordmalings kommun</vt:lpstr>
      <vt:lpstr>Könsfördelning per bransch i Nordmalings kommun och Västerbottens län</vt:lpstr>
      <vt:lpstr>Antal anställda per yrkesområde i Nordmaling samt Nordmalings andel av yrkesområdet i länet</vt:lpstr>
      <vt:lpstr>De största yrkesgrupperna i Nordmaling</vt:lpstr>
      <vt:lpstr>Kompetensförsörjning</vt:lpstr>
      <vt:lpstr>Antal förvärvsarbetande i Nordmaling 2017 och antal pensionsavgångar bland dessa fram till 2037</vt:lpstr>
      <vt:lpstr>5 största yrkena 2017 och pensionsavgångar i yrkena  fram till 2037 i Nordmaling</vt:lpstr>
      <vt:lpstr>Pendlingsmönster</vt:lpstr>
      <vt:lpstr>Riktad in- och utpendling i Nordmaling 2017</vt:lpstr>
      <vt:lpstr>Utbildningsmönster</vt:lpstr>
      <vt:lpstr>Utbildningsnivå</vt:lpstr>
      <vt:lpstr>Behörighet gymnasium och högskola</vt:lpstr>
      <vt:lpstr>Behörighet till gymnasiet – läsår 2017/18</vt:lpstr>
      <vt:lpstr>Betyg åk 9 – läsår 2017/18</vt:lpstr>
      <vt:lpstr>Betyg gymnasium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Nordmaling</dc:title>
  <dc:creator>Microsoft Office-användare</dc:creator>
  <cp:lastModifiedBy>Microsoft Office-användare</cp:lastModifiedBy>
  <cp:revision>13</cp:revision>
  <cp:lastPrinted>2016-03-23T07:52:20Z</cp:lastPrinted>
  <dcterms:created xsi:type="dcterms:W3CDTF">2019-02-25T10:57:18Z</dcterms:created>
  <dcterms:modified xsi:type="dcterms:W3CDTF">2019-02-26T09:57:11Z</dcterms:modified>
</cp:coreProperties>
</file>